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9" r:id="rId1"/>
    <p:sldMasterId id="2147483669" r:id="rId2"/>
    <p:sldMasterId id="2147483715" r:id="rId3"/>
    <p:sldMasterId id="2147483739" r:id="rId4"/>
    <p:sldMasterId id="2147483751" r:id="rId5"/>
  </p:sldMasterIdLst>
  <p:notesMasterIdLst>
    <p:notesMasterId r:id="rId38"/>
  </p:notesMasterIdLst>
  <p:sldIdLst>
    <p:sldId id="711" r:id="rId6"/>
    <p:sldId id="708" r:id="rId7"/>
    <p:sldId id="741" r:id="rId8"/>
    <p:sldId id="709" r:id="rId9"/>
    <p:sldId id="712" r:id="rId10"/>
    <p:sldId id="713" r:id="rId11"/>
    <p:sldId id="714" r:id="rId12"/>
    <p:sldId id="734" r:id="rId13"/>
    <p:sldId id="735" r:id="rId14"/>
    <p:sldId id="736" r:id="rId15"/>
    <p:sldId id="737" r:id="rId16"/>
    <p:sldId id="738" r:id="rId17"/>
    <p:sldId id="739" r:id="rId18"/>
    <p:sldId id="743" r:id="rId19"/>
    <p:sldId id="744" r:id="rId20"/>
    <p:sldId id="745" r:id="rId21"/>
    <p:sldId id="746" r:id="rId22"/>
    <p:sldId id="747" r:id="rId23"/>
    <p:sldId id="748" r:id="rId24"/>
    <p:sldId id="728" r:id="rId25"/>
    <p:sldId id="749" r:id="rId26"/>
    <p:sldId id="716" r:id="rId27"/>
    <p:sldId id="717" r:id="rId28"/>
    <p:sldId id="742" r:id="rId29"/>
    <p:sldId id="751" r:id="rId30"/>
    <p:sldId id="718" r:id="rId31"/>
    <p:sldId id="719" r:id="rId32"/>
    <p:sldId id="720" r:id="rId33"/>
    <p:sldId id="752" r:id="rId34"/>
    <p:sldId id="753" r:id="rId35"/>
    <p:sldId id="732" r:id="rId36"/>
    <p:sldId id="733" r:id="rId37"/>
  </p:sldIdLst>
  <p:sldSz cx="9144000" cy="6858000" type="screen4x3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C01338"/>
    <a:srgbClr val="C6531F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6" autoAdjust="0"/>
    <p:restoredTop sz="90998" autoAdjust="0"/>
  </p:normalViewPr>
  <p:slideViewPr>
    <p:cSldViewPr>
      <p:cViewPr varScale="1">
        <p:scale>
          <a:sx n="103" d="100"/>
          <a:sy n="103" d="100"/>
        </p:scale>
        <p:origin x="21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5/6/18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1725" y="700088"/>
            <a:ext cx="46545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36EDB-5E83-47C6-B51F-0DF08DFA32B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936EDB-5E83-47C6-B51F-0DF08DFA32B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4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Background</a:t>
            </a:r>
            <a:r>
              <a:rPr lang="en-US" baseline="0" dirty="0"/>
              <a:t> noise, not centered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29790"/>
            <a:ext cx="7772400" cy="14706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32037"/>
            <a:ext cx="40386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32037"/>
            <a:ext cx="40386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7" y="8553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1227846"/>
            <a:ext cx="5111750" cy="54015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7" y="2135506"/>
            <a:ext cx="3008313" cy="41890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5105400"/>
            <a:ext cx="5486400" cy="56769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144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73090"/>
            <a:ext cx="5486400" cy="8039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6480"/>
            <a:ext cx="8229600" cy="3931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3607993" y="964011"/>
            <a:ext cx="3429000" cy="68349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0922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5960"/>
            <a:ext cx="4038600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5960"/>
            <a:ext cx="4038600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5/6/18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7" y="85534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227846"/>
            <a:ext cx="5111750" cy="54015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7" y="2135506"/>
            <a:ext cx="3008313" cy="41890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105400"/>
            <a:ext cx="5486400" cy="56769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144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73090"/>
            <a:ext cx="5486400" cy="8039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6637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40280"/>
            <a:ext cx="82296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39963"/>
            <a:ext cx="82296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FF569-D240-C84E-8CDE-8411A53D4D32}" type="datetimeFigureOut">
              <a:rPr lang="en-US" smtClean="0"/>
              <a:t>5/6/18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05C2-F7AF-AC44-928E-38453C12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6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65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7004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1F6DF96-A5DE-40BE-B063-1FB7703FD91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5/6/18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C9AD3C2-1C88-4FC5-8436-06B3D511F63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0634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.png"/><Relationship Id="rId10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latin typeface="Calibri" charset="0"/>
                <a:ea typeface="Calibri" charset="0"/>
                <a:cs typeface="Calibri" charset="0"/>
              </a:rPr>
              <a:t>Fashion Classification and Detection Using Convolutional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1"/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4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Archit</a:t>
            </a:r>
            <a:r>
              <a:rPr lang="en-US" sz="24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Arora</a:t>
            </a:r>
          </a:p>
          <a:p>
            <a:pPr lvl="1"/>
            <a:endParaRPr lang="en-US" sz="24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May 8, 2018</a:t>
            </a:r>
          </a:p>
        </p:txBody>
      </p:sp>
    </p:spTree>
    <p:extLst>
      <p:ext uri="{BB962C8B-B14F-4D97-AF65-F5344CB8AC3E}">
        <p14:creationId xmlns:p14="http://schemas.microsoft.com/office/powerpoint/2010/main" val="1571691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50" y="2125266"/>
            <a:ext cx="5286485" cy="2854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50" y="2126596"/>
            <a:ext cx="5284023" cy="2852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7894" y="238033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67895" y="273110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12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74184" y="310390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13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3786" y="350454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14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91" y="2125266"/>
            <a:ext cx="5263541" cy="28529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80342" y="5026288"/>
            <a:ext cx="15394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Hidden Layer-1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19821" y="5026288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Hidden Layer-2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70027" y="4315485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Output Layer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33733" y="4673634"/>
            <a:ext cx="11251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Input 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43091" y="242823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7043" y="327393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31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43090" y="285835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Multi-layer perceptron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565AE2-B1B0-CF49-B56C-4B963AB6C1EC}"/>
              </a:ext>
            </a:extLst>
          </p:cNvPr>
          <p:cNvSpPr/>
          <p:nvPr/>
        </p:nvSpPr>
        <p:spPr>
          <a:xfrm>
            <a:off x="2416581" y="5428034"/>
            <a:ext cx="2667000" cy="11218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C00000"/>
                </a:solidFill>
              </a:rPr>
              <a:t>Non-linear activation function to identify complex data patterns.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C00000"/>
                </a:solidFill>
              </a:rPr>
              <a:t>Eg</a:t>
            </a:r>
            <a:r>
              <a:rPr lang="en-US" sz="1800" b="1" dirty="0">
                <a:solidFill>
                  <a:srgbClr val="C00000"/>
                </a:solidFill>
              </a:rPr>
              <a:t>: f(x) = max(0,x) (</a:t>
            </a:r>
            <a:r>
              <a:rPr lang="en-US" sz="1800" b="1" dirty="0" err="1">
                <a:solidFill>
                  <a:srgbClr val="C00000"/>
                </a:solidFill>
              </a:rPr>
              <a:t>ReLu</a:t>
            </a:r>
            <a:r>
              <a:rPr lang="en-US" sz="1800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762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50" y="2125266"/>
            <a:ext cx="5286485" cy="2854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50" y="2126596"/>
            <a:ext cx="5284023" cy="2852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7894" y="238033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67895" y="273110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12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74184" y="310390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13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3786" y="350454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14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91" y="2125266"/>
            <a:ext cx="5263541" cy="28529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43091" y="242823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7043" y="327393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31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43090" y="285835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28" y="2125266"/>
            <a:ext cx="5263541" cy="28529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5219" y="224183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5220" y="2592606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12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51509" y="296540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13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91111" y="336604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14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80343" y="5026288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Hidden Layer-1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19821" y="5026288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Hidden Layer-2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70027" y="4315485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Output Layer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533733" y="4673634"/>
            <a:ext cx="11251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Input Layer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Multi-layer perceptron </a:t>
            </a:r>
          </a:p>
        </p:txBody>
      </p:sp>
    </p:spTree>
    <p:extLst>
      <p:ext uri="{BB962C8B-B14F-4D97-AF65-F5344CB8AC3E}">
        <p14:creationId xmlns:p14="http://schemas.microsoft.com/office/powerpoint/2010/main" val="1028296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33733" y="2125266"/>
            <a:ext cx="6057845" cy="3916686"/>
            <a:chOff x="2044977" y="1690688"/>
            <a:chExt cx="8077126" cy="522224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4866" y="1690688"/>
              <a:ext cx="7048647" cy="38056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866" y="1692461"/>
              <a:ext cx="7045364" cy="380390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90525" y="2030779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11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90526" y="2498475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12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98912" y="2995538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13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51714" y="3529724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14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8520" y="1690688"/>
              <a:ext cx="7018055" cy="380390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390788" y="2094645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11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82724" y="3222246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31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90786" y="2668137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21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237" y="1690688"/>
              <a:ext cx="7018055" cy="380390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793625" y="1846113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11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93626" y="2313808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12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02011" y="2810872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13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54814" y="3345058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14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954" y="1690688"/>
              <a:ext cx="7018055" cy="380390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973790" y="5558717"/>
              <a:ext cx="1895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Hidden Layer-1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26427" y="5558717"/>
              <a:ext cx="189540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Hidden Layer-2 (Non-linear activation function)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226703" y="4610980"/>
              <a:ext cx="1895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Output Layer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44977" y="5088512"/>
              <a:ext cx="15001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Input Layer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56507" y="1846113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11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447209" y="2396122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12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45903" y="2909236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13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45903" y="3509911"/>
              <a:ext cx="54975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w</a:t>
              </a:r>
              <a:r>
                <a:rPr lang="en-US" sz="788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14</a:t>
              </a: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Multi-layer perceptron </a:t>
            </a:r>
          </a:p>
        </p:txBody>
      </p:sp>
    </p:spTree>
    <p:extLst>
      <p:ext uri="{BB962C8B-B14F-4D97-AF65-F5344CB8AC3E}">
        <p14:creationId xmlns:p14="http://schemas.microsoft.com/office/powerpoint/2010/main" val="177772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650" y="2125266"/>
            <a:ext cx="5286485" cy="2854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50" y="2126596"/>
            <a:ext cx="5284023" cy="28529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7894" y="238033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67895" y="273110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12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74184" y="310390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13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3786" y="350454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14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91" y="2125266"/>
            <a:ext cx="5263541" cy="28529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543091" y="242823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7043" y="327393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31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43090" y="285835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21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28" y="2125266"/>
            <a:ext cx="5263541" cy="28529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45219" y="224183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5220" y="2592606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12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51509" y="296540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13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91111" y="336604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14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66" y="2125266"/>
            <a:ext cx="5263541" cy="285292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92381" y="224183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85407" y="2654342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12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84428" y="3039176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13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84428" y="348968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14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6428" y="2123936"/>
            <a:ext cx="5263541" cy="2852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3453" y="2123936"/>
            <a:ext cx="5265330" cy="285292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980343" y="5026288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Hidden Layer-1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519821" y="5026288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Hidden Layer-2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70026" y="4315485"/>
            <a:ext cx="17547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Output Layer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33733" y="4673634"/>
            <a:ext cx="11251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Input Layer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662733" y="251883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653050" y="2955718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12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38566" y="3336916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13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26746" y="376977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14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Multi-layer perceptron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51623E-8534-2948-9D14-90D236D34501}"/>
              </a:ext>
            </a:extLst>
          </p:cNvPr>
          <p:cNvSpPr/>
          <p:nvPr/>
        </p:nvSpPr>
        <p:spPr>
          <a:xfrm>
            <a:off x="5966180" y="4623676"/>
            <a:ext cx="1978971" cy="11218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solidFill>
                  <a:srgbClr val="C00000"/>
                </a:solidFill>
              </a:rPr>
              <a:t>Softmax</a:t>
            </a:r>
            <a:r>
              <a:rPr lang="en-US" sz="1800" b="1" dirty="0">
                <a:solidFill>
                  <a:srgbClr val="C00000"/>
                </a:solidFill>
              </a:rPr>
              <a:t> function to assign probabilities to classes.</a:t>
            </a:r>
          </a:p>
        </p:txBody>
      </p:sp>
    </p:spTree>
    <p:extLst>
      <p:ext uri="{BB962C8B-B14F-4D97-AF65-F5344CB8AC3E}">
        <p14:creationId xmlns:p14="http://schemas.microsoft.com/office/powerpoint/2010/main" val="103406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Convolutional Neural Networks (CNN)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6172200"/>
            <a:ext cx="34116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n-NO" sz="1350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[Slides taken from Lec-7 CS231N Convolutional Neural Networks for Computer Vision]</a:t>
            </a:r>
            <a:endParaRPr lang="en-US" sz="1350" i="1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1" y="2042491"/>
            <a:ext cx="7563326" cy="33838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6499" y="5481377"/>
            <a:ext cx="228103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Image input as </a:t>
            </a:r>
            <a:r>
              <a:rPr lang="en-US" sz="165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volume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1987463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Main Issue: </a:t>
            </a:r>
            <a:r>
              <a:rPr lang="en-US" sz="1800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Multi-Layer Perceptron does not scale well to image data. Use CNNs!</a:t>
            </a:r>
          </a:p>
        </p:txBody>
      </p:sp>
    </p:spTree>
    <p:extLst>
      <p:ext uri="{BB962C8B-B14F-4D97-AF65-F5344CB8AC3E}">
        <p14:creationId xmlns:p14="http://schemas.microsoft.com/office/powerpoint/2010/main" val="149167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Convolutional Neural Networks (CNN)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1" y="2042491"/>
            <a:ext cx="7563326" cy="33838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057400" y="2042493"/>
            <a:ext cx="2907198" cy="9110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38913" y="2214919"/>
            <a:ext cx="400226" cy="617734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94414" y="1882892"/>
            <a:ext cx="24897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Depth of filter is  the same the depth of input volume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6172200"/>
            <a:ext cx="34116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n-NO" sz="1350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[Slides taken from Lec-7 CS231N Convolutional Neural Networks for Computer Vision]</a:t>
            </a:r>
            <a:endParaRPr lang="en-US" sz="1350" i="1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1746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Convolutional Neural Networks (CNN)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27" y="1932226"/>
            <a:ext cx="7556223" cy="3583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6172200"/>
            <a:ext cx="34116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n-NO" sz="1350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[Slides taken from Lec-7 CS231N Convolutional Neural Networks for Computer Vision]</a:t>
            </a:r>
            <a:endParaRPr lang="en-US" sz="1350" i="1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F6CA5A-7B1A-5849-BF61-ACA1CC5A8E16}"/>
              </a:ext>
            </a:extLst>
          </p:cNvPr>
          <p:cNvSpPr txBox="1"/>
          <p:nvPr/>
        </p:nvSpPr>
        <p:spPr>
          <a:xfrm>
            <a:off x="3048000" y="5644046"/>
            <a:ext cx="4956037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Evaluates image similarity with filter template</a:t>
            </a:r>
          </a:p>
        </p:txBody>
      </p:sp>
    </p:spTree>
    <p:extLst>
      <p:ext uri="{BB962C8B-B14F-4D97-AF65-F5344CB8AC3E}">
        <p14:creationId xmlns:p14="http://schemas.microsoft.com/office/powerpoint/2010/main" val="161736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Convolutional Neural Networks (CNN)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54" y="2021383"/>
            <a:ext cx="7828391" cy="3392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1870385"/>
            <a:ext cx="7759976" cy="3594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8800" y="6172200"/>
            <a:ext cx="34116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n-NO" sz="1350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[Slides taken from Lec-7 CS231N Convolutional Neural Networks for Computer Vision]</a:t>
            </a:r>
            <a:endParaRPr lang="en-US" sz="1350" i="1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969E5-E84D-FC43-94B8-0D69AFE10D10}"/>
              </a:ext>
            </a:extLst>
          </p:cNvPr>
          <p:cNvSpPr txBox="1"/>
          <p:nvPr/>
        </p:nvSpPr>
        <p:spPr>
          <a:xfrm>
            <a:off x="4141134" y="2797259"/>
            <a:ext cx="1497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Non-linear activation function like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ReLu</a:t>
            </a:r>
            <a:endParaRPr lang="en-US" sz="14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2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Convolutional Neural Networks (CNN)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54" y="2021383"/>
            <a:ext cx="7952133" cy="3392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6172200"/>
            <a:ext cx="34116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n-NO" sz="1350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[Slides taken from Lec-7 CS231N Convolutional Neural Networks for Computer Vision]</a:t>
            </a:r>
            <a:endParaRPr lang="en-US" sz="1350" i="1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7974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Convolutional Neural Networks (CNN)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25267"/>
            <a:ext cx="8040757" cy="3162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38800" y="6172200"/>
            <a:ext cx="34116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n-NO" sz="1350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[Slides taken from Lec-7 CS231N Convolutional Neural Networks for Computer Vision]</a:t>
            </a:r>
            <a:endParaRPr lang="en-US" sz="1350" i="1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8777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Fashion Classification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Given an image, identify the apparel a particular person is wearing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0" r="23320"/>
          <a:stretch/>
        </p:blipFill>
        <p:spPr>
          <a:xfrm>
            <a:off x="464902" y="2901043"/>
            <a:ext cx="1143000" cy="3045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9" r="14760"/>
          <a:stretch/>
        </p:blipFill>
        <p:spPr>
          <a:xfrm>
            <a:off x="1850147" y="2901043"/>
            <a:ext cx="1600200" cy="3045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903" y="2808731"/>
            <a:ext cx="1619813" cy="3138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0000"/>
          <a:stretch/>
        </p:blipFill>
        <p:spPr>
          <a:xfrm>
            <a:off x="3692592" y="2901044"/>
            <a:ext cx="1308066" cy="3045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r="16999"/>
          <a:stretch/>
        </p:blipFill>
        <p:spPr>
          <a:xfrm>
            <a:off x="7104960" y="2925760"/>
            <a:ext cx="1705222" cy="302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78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Steps involved in Training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Define Loss function for minimization: Cross-entropy or Negative Likelihood used with L2 penalty: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nary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)+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Use mini-batch SGD to minimize loss</a:t>
                </a:r>
              </a:p>
              <a:p>
                <a:r>
                  <a:rPr lang="en-US" dirty="0"/>
                  <a:t>Initialize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all the layers</a:t>
                </a:r>
              </a:p>
              <a:p>
                <a:r>
                  <a:rPr lang="en-US" dirty="0"/>
                  <a:t>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1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229100" y="308610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8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029200" y="4800600"/>
            <a:ext cx="228600" cy="6096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86200" y="5410200"/>
            <a:ext cx="3124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This gradient is calculated using 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645233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Using Pre-trained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practice, training CNNs from scratch is hardly used due to computational considerations</a:t>
            </a:r>
          </a:p>
          <a:p>
            <a:pPr>
              <a:lnSpc>
                <a:spcPct val="100000"/>
              </a:lnSpc>
            </a:pPr>
            <a:r>
              <a:rPr lang="en-US" dirty="0"/>
              <a:t>Instead, pre-trained models trained on other dataset are used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</a:rPr>
              <a:t>Main idea: Low level features are common to all image classification problems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For our project we used VGG-16 model trained for ImageNet classification challenge on 1000 categories</a:t>
            </a:r>
          </a:p>
        </p:txBody>
      </p:sp>
    </p:spTree>
    <p:extLst>
      <p:ext uri="{BB962C8B-B14F-4D97-AF65-F5344CB8AC3E}">
        <p14:creationId xmlns:p14="http://schemas.microsoft.com/office/powerpoint/2010/main" val="3611343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VGG-16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50433"/>
            <a:ext cx="4019550" cy="4575175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Input: </a:t>
            </a:r>
            <a:r>
              <a:rPr lang="en-US" sz="16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224x224 size images with 3 channels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(224x224x64)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(224x224x64)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(112x112x64)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(112x112x128)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(112x112x128)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(56x56x128)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(56x56x256)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(56x56x256)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(56x56x256)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(28x28x256)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(28x28x512)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(28x28x512)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(28x28x512)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(14x14x512)</a:t>
            </a:r>
          </a:p>
          <a:p>
            <a:pPr marL="0" indent="0">
              <a:buNone/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953000" y="1850433"/>
            <a:ext cx="4019550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1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(14x14x512)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(14x14x512)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(14x14x512)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(7x7x512)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Fully Connected (1x1x4096)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Fully Connected (1x1x4096)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Fully Connected (1x1x1000) 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Soft-max (1x1x1000)</a:t>
            </a:r>
          </a:p>
          <a:p>
            <a:pPr marL="0" indent="0">
              <a:buNone/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auto">
              <a:spcAft>
                <a:spcPts val="0"/>
              </a:spcAft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auto">
              <a:spcAft>
                <a:spcPts val="0"/>
              </a:spcAft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auto">
              <a:spcAft>
                <a:spcPts val="0"/>
              </a:spcAft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Straight Connector 21"/>
          <p:cNvCxnSpPr>
            <a:stCxn id="2" idx="2"/>
          </p:cNvCxnSpPr>
          <p:nvPr/>
        </p:nvCxnSpPr>
        <p:spPr>
          <a:xfrm>
            <a:off x="4572000" y="1690689"/>
            <a:ext cx="0" cy="4734919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3175686" y="2891481"/>
            <a:ext cx="2005914" cy="206151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53247" y="4996806"/>
            <a:ext cx="3110660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Reduces spatial dimensions</a:t>
            </a:r>
            <a:endParaRPr lang="en-US" sz="20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3D4919-ACA8-6546-8ED1-C447E921BB92}"/>
              </a:ext>
            </a:extLst>
          </p:cNvPr>
          <p:cNvCxnSpPr/>
          <p:nvPr/>
        </p:nvCxnSpPr>
        <p:spPr>
          <a:xfrm flipH="1">
            <a:off x="2438400" y="2895600"/>
            <a:ext cx="762000" cy="0"/>
          </a:xfrm>
          <a:prstGeom prst="line">
            <a:avLst/>
          </a:prstGeom>
          <a:ln w="57150">
            <a:solidFill>
              <a:srgbClr val="C0133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63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90853" y="3125569"/>
            <a:ext cx="3476847" cy="989231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Implementation: Modified VGG-16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50433"/>
            <a:ext cx="4019550" cy="4575175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Input: 224x224 size images with 3 channels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(224x224x64)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(224x224x64)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(112x112x64)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(112x112x128)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(112x112x128)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(56x56x128)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(56x56x256)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(56x56x256)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(56x56x256)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(28x28x256)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(28x28x512)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(28x28x512)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(28x28x512)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(14x14x512)</a:t>
            </a:r>
          </a:p>
          <a:p>
            <a:pPr marL="0" indent="0">
              <a:buNone/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953000" y="1850433"/>
            <a:ext cx="4019550" cy="4575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11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(14x14x512)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(14x14x512)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Convolutional (14x14x512)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Max Pool (7x7x512)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Fully Connected (1x1x4096)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Fully Connected (1x1x4096)</a:t>
            </a:r>
          </a:p>
          <a:p>
            <a:pPr marL="457200" indent="-457200">
              <a:buFont typeface="+mj-lt"/>
              <a:buAutoNum type="arabicPeriod" startAt="14"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Fully Connected (1x1x1000) </a:t>
            </a:r>
          </a:p>
          <a:p>
            <a:pPr marL="0" indent="0">
              <a:buNone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Soft-max (1x1x1000)</a:t>
            </a:r>
          </a:p>
          <a:p>
            <a:pPr marL="0" indent="0">
              <a:buNone/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auto">
              <a:spcAft>
                <a:spcPts val="0"/>
              </a:spcAft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auto">
              <a:spcAft>
                <a:spcPts val="0"/>
              </a:spcAft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fontAlgn="auto">
              <a:spcAft>
                <a:spcPts val="0"/>
              </a:spcAft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Straight Connector 21"/>
          <p:cNvCxnSpPr>
            <a:stCxn id="2" idx="2"/>
          </p:cNvCxnSpPr>
          <p:nvPr/>
        </p:nvCxnSpPr>
        <p:spPr>
          <a:xfrm>
            <a:off x="4572000" y="1690689"/>
            <a:ext cx="0" cy="4734919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flipH="1">
            <a:off x="7543800" y="3771900"/>
            <a:ext cx="723900" cy="800100"/>
          </a:xfrm>
          <a:prstGeom prst="curvedConnector4">
            <a:avLst>
              <a:gd name="adj1" fmla="val -31579"/>
              <a:gd name="adj2" fmla="val 714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0200" y="4572000"/>
            <a:ext cx="310515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charset="0"/>
                <a:ea typeface="Calibri" charset="0"/>
                <a:cs typeface="Calibri" charset="0"/>
              </a:rPr>
              <a:t>Treat the previous layers (weights) as fixed since they identify low level features and tune the parameters on the last 3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558213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143001"/>
            <a:ext cx="3886200" cy="26936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4500" y="3810000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Cross-entropy loss versus number of iterations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Results using Macy’s data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762000" y="4648200"/>
            <a:ext cx="7886700" cy="18708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Initially, results were observed using the train-test split within Macy’s data (without data augmentation)</a:t>
            </a:r>
          </a:p>
          <a:p>
            <a:pPr>
              <a:lnSpc>
                <a:spcPct val="150000"/>
              </a:lnSpc>
            </a:pPr>
            <a:r>
              <a:rPr lang="en-US" dirty="0"/>
              <a:t>~</a:t>
            </a:r>
            <a:r>
              <a:rPr lang="en-US" dirty="0">
                <a:solidFill>
                  <a:srgbClr val="C00000"/>
                </a:solidFill>
              </a:rPr>
              <a:t>92% accuracy </a:t>
            </a:r>
            <a:r>
              <a:rPr lang="en-US" dirty="0"/>
              <a:t>was achieved</a:t>
            </a:r>
          </a:p>
        </p:txBody>
      </p:sp>
    </p:spTree>
    <p:extLst>
      <p:ext uri="{BB962C8B-B14F-4D97-AF65-F5344CB8AC3E}">
        <p14:creationId xmlns:p14="http://schemas.microsoft.com/office/powerpoint/2010/main" val="248062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22237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Results using Macy’s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33" b="2222"/>
          <a:stretch/>
        </p:blipFill>
        <p:spPr>
          <a:xfrm>
            <a:off x="628650" y="990600"/>
            <a:ext cx="5715000" cy="5780690"/>
          </a:xfrm>
          <a:prstGeom prst="rect">
            <a:avLst/>
          </a:prstGeom>
        </p:spPr>
      </p:pic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C54BF826-2E85-5D44-9A31-C5B9C47129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328576"/>
              </p:ext>
            </p:extLst>
          </p:nvPr>
        </p:nvGraphicFramePr>
        <p:xfrm>
          <a:off x="6477000" y="1143001"/>
          <a:ext cx="24384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600" b="1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T-Shirt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Jeans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Long-dress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Trousers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Polo-shirts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Short-dress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Sweater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Swimsuit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0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1295400"/>
            <a:ext cx="1828800" cy="310414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6" r="24152"/>
          <a:stretch/>
        </p:blipFill>
        <p:spPr>
          <a:xfrm>
            <a:off x="457200" y="1295400"/>
            <a:ext cx="1262020" cy="3033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34" y="1295400"/>
            <a:ext cx="2413000" cy="3124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2566" y="4572000"/>
            <a:ext cx="2647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alibri" charset="0"/>
                <a:ea typeface="Calibri" charset="0"/>
                <a:cs typeface="Calibri" charset="0"/>
              </a:rPr>
              <a:t>Training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24450" y="4552890"/>
            <a:ext cx="2647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Test Data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Results using Macy’s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r="16083"/>
          <a:stretch/>
        </p:blipFill>
        <p:spPr>
          <a:xfrm>
            <a:off x="2036246" y="1295400"/>
            <a:ext cx="1697554" cy="3033277"/>
          </a:xfrm>
          <a:prstGeom prst="rect">
            <a:avLst/>
          </a:prstGeom>
        </p:spPr>
      </p:pic>
      <p:sp>
        <p:nvSpPr>
          <p:cNvPr id="17" name="Content Placeholder 5"/>
          <p:cNvSpPr txBox="1">
            <a:spLocks/>
          </p:cNvSpPr>
          <p:nvPr/>
        </p:nvSpPr>
        <p:spPr>
          <a:xfrm>
            <a:off x="685800" y="5257800"/>
            <a:ext cx="7886700" cy="11762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Results were exceptionally bad (~</a:t>
            </a:r>
            <a:r>
              <a:rPr lang="en-US" dirty="0">
                <a:solidFill>
                  <a:srgbClr val="C00000"/>
                </a:solidFill>
              </a:rPr>
              <a:t>20% accuracy</a:t>
            </a:r>
            <a:r>
              <a:rPr lang="en-US" dirty="0"/>
              <a:t>) when using the same training data to predict a test data of real life examples from Google Images </a:t>
            </a:r>
          </a:p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Hence, there was a need for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95739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Results for test data after data augmentation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95400"/>
            <a:ext cx="3581400" cy="2574131"/>
          </a:xfrm>
          <a:prstGeom prst="rect">
            <a:avLst/>
          </a:prstGeom>
        </p:spPr>
      </p:pic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762000" y="4606131"/>
            <a:ext cx="7886700" cy="187086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test data consisted of around 60 images from Google Images comprising of real world photos</a:t>
            </a:r>
          </a:p>
          <a:p>
            <a:pPr>
              <a:lnSpc>
                <a:spcPct val="150000"/>
              </a:lnSpc>
            </a:pPr>
            <a:r>
              <a:rPr lang="en-US" dirty="0"/>
              <a:t>~</a:t>
            </a:r>
            <a:r>
              <a:rPr lang="en-US" dirty="0">
                <a:solidFill>
                  <a:srgbClr val="C00000"/>
                </a:solidFill>
              </a:rPr>
              <a:t>71% accuracy </a:t>
            </a:r>
            <a:r>
              <a:rPr lang="en-US" dirty="0"/>
              <a:t>was achieved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14500" y="3869531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Cross-entropy loss versus number of iterations</a:t>
            </a:r>
          </a:p>
        </p:txBody>
      </p:sp>
    </p:spTree>
    <p:extLst>
      <p:ext uri="{BB962C8B-B14F-4D97-AF65-F5344CB8AC3E}">
        <p14:creationId xmlns:p14="http://schemas.microsoft.com/office/powerpoint/2010/main" val="1596239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30" b="3155"/>
          <a:stretch/>
        </p:blipFill>
        <p:spPr>
          <a:xfrm>
            <a:off x="609600" y="1143000"/>
            <a:ext cx="5638800" cy="563306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1050" y="2286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Results for test data after data augmentation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03A60AE1-CB43-FB46-A8F2-D76FEB95D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9245946"/>
              </p:ext>
            </p:extLst>
          </p:nvPr>
        </p:nvGraphicFramePr>
        <p:xfrm>
          <a:off x="6419850" y="1295400"/>
          <a:ext cx="24384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600" b="1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T-Shirt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Jeans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Long-dress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Trousers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Polo-shirts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Short-dress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Sweater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Swimsuit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497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THANK YOU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Targeted ads</a:t>
            </a:r>
          </a:p>
          <a:p>
            <a:pPr>
              <a:lnSpc>
                <a:spcPct val="150000"/>
              </a:lnSpc>
            </a:pPr>
            <a:r>
              <a:rPr lang="en-US" dirty="0"/>
              <a:t>Product recommendations</a:t>
            </a:r>
          </a:p>
          <a:p>
            <a:pPr>
              <a:lnSpc>
                <a:spcPct val="150000"/>
              </a:lnSpc>
            </a:pPr>
            <a:r>
              <a:rPr lang="en-US" dirty="0"/>
              <a:t>Identification of suspects through CCTV footage</a:t>
            </a:r>
          </a:p>
          <a:p>
            <a:pPr>
              <a:lnSpc>
                <a:spcPct val="150000"/>
              </a:lnSpc>
            </a:pPr>
            <a:r>
              <a:rPr lang="en-US" dirty="0"/>
              <a:t>Brand adoption trends for clothing companies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87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035930"/>
              </p:ext>
            </p:extLst>
          </p:nvPr>
        </p:nvGraphicFramePr>
        <p:xfrm>
          <a:off x="771525" y="1477963"/>
          <a:ext cx="760095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0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854">
                <a:tc>
                  <a:txBody>
                    <a:bodyPr/>
                    <a:lstStyle/>
                    <a:p>
                      <a:r>
                        <a:rPr lang="en-US" sz="1600" b="1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T-Shirt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Jeans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Long-dress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Trousers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Polo-shirts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Short-dress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Sweater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1854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Swimsuit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Categories used for labelling</a:t>
            </a:r>
          </a:p>
        </p:txBody>
      </p:sp>
    </p:spTree>
    <p:extLst>
      <p:ext uri="{BB962C8B-B14F-4D97-AF65-F5344CB8AC3E}">
        <p14:creationId xmlns:p14="http://schemas.microsoft.com/office/powerpoint/2010/main" val="2037222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664" y="1131094"/>
            <a:ext cx="8564336" cy="99417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Gradient Computations based on Computational Graphs</a:t>
            </a:r>
            <a:br>
              <a:rPr lang="en-US" sz="3200" dirty="0">
                <a:latin typeface="Calibri" charset="0"/>
                <a:ea typeface="Calibri" charset="0"/>
                <a:cs typeface="Calibri" charset="0"/>
              </a:rPr>
            </a:b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96182" y="2594326"/>
            <a:ext cx="8116648" cy="3425474"/>
            <a:chOff x="2198915" y="2976283"/>
            <a:chExt cx="8775868" cy="37492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8915" y="2976283"/>
              <a:ext cx="7358742" cy="374927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222171" y="2976283"/>
              <a:ext cx="304801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FF0000"/>
                  </a:solidFill>
                  <a:latin typeface="Calibri" panose="020F0502020204030204"/>
                  <a:ea typeface=""/>
                  <a:cs typeface="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22170" y="4446544"/>
              <a:ext cx="304801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FF0000"/>
                  </a:solidFill>
                  <a:latin typeface="Calibri" panose="020F0502020204030204"/>
                  <a:ea typeface=""/>
                  <a:cs typeface="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78626" y="5992297"/>
              <a:ext cx="391888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FF0000"/>
                  </a:solidFill>
                  <a:latin typeface="Calibri" panose="020F0502020204030204"/>
                  <a:ea typeface=""/>
                  <a:cs typeface=""/>
                </a:rPr>
                <a:t>-1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36004" y="4767865"/>
              <a:ext cx="674915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350" b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0187040" y="4783133"/>
                  <a:ext cx="787743" cy="454774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350" b="1" dirty="0">
                            <a:solidFill>
                              <a:srgbClr val="FF0000"/>
                            </a:solidFill>
                            <a:latin typeface="Calibri" panose="020F0502020204030204"/>
                            <a:ea typeface=""/>
                            <a:cs typeface=""/>
                          </a:rPr>
                          <m:t>0.73</m:t>
                        </m:r>
                      </m:oMath>
                    </m:oMathPara>
                  </a14:m>
                  <a:endParaRPr lang="en-US" sz="1350" b="1" dirty="0">
                    <a:solidFill>
                      <a:srgbClr val="FF0000"/>
                    </a:solidFill>
                    <a:latin typeface="Calibri" panose="020F0502020204030204"/>
                    <a:ea typeface=""/>
                    <a:cs typeface="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1" dirty="0">
                    <a:solidFill>
                      <a:prstClr val="black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7040" y="4783133"/>
                  <a:ext cx="787743" cy="46781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637562" y="4616952"/>
                  <a:ext cx="1159330" cy="227387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𝟏</m:t>
                        </m:r>
                      </m:oMath>
                    </m:oMathPara>
                  </a14:m>
                  <a:endParaRPr lang="en-US" sz="1350" b="1" dirty="0">
                    <a:solidFill>
                      <a:srgbClr val="FF0000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562" y="4616952"/>
                  <a:ext cx="1159330" cy="227387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/>
            <p:cNvSpPr/>
            <p:nvPr/>
          </p:nvSpPr>
          <p:spPr>
            <a:xfrm>
              <a:off x="6691121" y="4952531"/>
              <a:ext cx="199735" cy="3284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84945" y="3127468"/>
                <a:ext cx="95725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𝒑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=</m:t>
                      </m:r>
                      <m:sSub>
                        <m:sSub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𝒘</m:t>
                          </m:r>
                        </m:e>
                        <m:sub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𝒙</m:t>
                          </m:r>
                        </m:e>
                        <m:sub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945" y="3127468"/>
                <a:ext cx="957250" cy="300082"/>
              </a:xfrm>
              <a:prstGeom prst="rect">
                <a:avLst/>
              </a:prstGeom>
              <a:blipFill rotWithShape="0"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50944" y="3826788"/>
                <a:ext cx="942597" cy="207749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𝒒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=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𝒑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+</m:t>
                      </m:r>
                      <m:sSub>
                        <m:sSub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𝒘</m:t>
                          </m:r>
                        </m:e>
                        <m:sub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944" y="3826788"/>
                <a:ext cx="942597" cy="207749"/>
              </a:xfrm>
              <a:prstGeom prst="rect">
                <a:avLst/>
              </a:prstGeom>
              <a:blipFill rotWithShape="0">
                <a:blip r:embed="rId6"/>
                <a:stretch>
                  <a:fillRect l="-1935" b="-23529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235634" y="4151926"/>
                <a:ext cx="1166074" cy="393762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𝒛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=</m:t>
                      </m:r>
                      <m:f>
                        <m:f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𝟏</m:t>
                          </m:r>
                        </m:num>
                        <m:den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𝟏</m:t>
                          </m:r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</m:ctrlPr>
                            </m:sSup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−</m:t>
                              </m:r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𝒒</m:t>
                              </m:r>
                            </m:sup>
                          </m:sSup>
                        </m:den>
                      </m:f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=</m:t>
                      </m:r>
                    </m:oMath>
                  </m:oMathPara>
                </a14:m>
                <a:endParaRPr lang="en-US" sz="135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634" y="4151926"/>
                <a:ext cx="1166074" cy="393762"/>
              </a:xfrm>
              <a:prstGeom prst="rect">
                <a:avLst/>
              </a:prstGeom>
              <a:blipFill rotWithShape="0">
                <a:blip r:embed="rId7"/>
                <a:stretch>
                  <a:fillRect t="-1538" b="-13846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025355" y="3404467"/>
                <a:ext cx="1072244" cy="207749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𝟐</m:t>
                      </m:r>
                    </m:oMath>
                  </m:oMathPara>
                </a14:m>
                <a:endParaRPr lang="en-US" sz="1350" b="1" dirty="0">
                  <a:solidFill>
                    <a:srgbClr val="FF0000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355" y="3404467"/>
                <a:ext cx="1072244" cy="207749"/>
              </a:xfrm>
              <a:prstGeom prst="rect">
                <a:avLst/>
              </a:prstGeom>
              <a:blipFill rotWithShape="0">
                <a:blip r:embed="rId8"/>
                <a:stretch>
                  <a:fillRect b="-2857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723719" y="1991389"/>
            <a:ext cx="6392670" cy="710259"/>
            <a:chOff x="936170" y="1222846"/>
            <a:chExt cx="8523559" cy="947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2672514" y="1222846"/>
                  <a:ext cx="5047109" cy="9470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𝑓</m:t>
                        </m:r>
                        <m:d>
                          <m:dPr>
                            <m:ctrlPr>
                              <a:rPr lang="en-US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𝑜</m:t>
                                </m:r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,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𝑜</m:t>
                                </m:r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,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=</m:t>
                        </m:r>
                        <m:f>
                          <m:fPr>
                            <m:ctrlPr>
                              <a:rPr lang="en-US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1</m:t>
                            </m:r>
                          </m:num>
                          <m:den>
                            <m:r>
                              <a:rPr lang="en-US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100" dirty="0">
                    <a:solidFill>
                      <a:prstClr val="black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2514" y="1222846"/>
                  <a:ext cx="4990918" cy="91621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/>
            <p:cNvSpPr txBox="1"/>
            <p:nvPr/>
          </p:nvSpPr>
          <p:spPr>
            <a:xfrm>
              <a:off x="936170" y="1458686"/>
              <a:ext cx="191588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Gradient of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8091405" y="1458686"/>
                  <a:ext cx="1368324" cy="553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(2,1,1)</m:t>
                        </m:r>
                      </m:oMath>
                    </m:oMathPara>
                  </a14:m>
                  <a:endParaRPr lang="en-US" sz="2100" dirty="0">
                    <a:solidFill>
                      <a:prstClr val="black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405" y="1458686"/>
                  <a:ext cx="130837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/>
            <p:cNvSpPr txBox="1"/>
            <p:nvPr/>
          </p:nvSpPr>
          <p:spPr>
            <a:xfrm>
              <a:off x="7669757" y="1443893"/>
              <a:ext cx="97971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at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92810" y="5952169"/>
            <a:ext cx="2869825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1689730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664" y="1131094"/>
            <a:ext cx="8564336" cy="99417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Gradient Computations based on Computational Graphs</a:t>
            </a:r>
            <a:br>
              <a:rPr lang="en-US" sz="3200" dirty="0">
                <a:latin typeface="Calibri" charset="0"/>
                <a:ea typeface="Calibri" charset="0"/>
                <a:cs typeface="Calibri" charset="0"/>
              </a:rPr>
            </a:b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96181" y="2557521"/>
            <a:ext cx="7502652" cy="3690879"/>
            <a:chOff x="2198915" y="2976283"/>
            <a:chExt cx="8112004" cy="40397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8915" y="2976283"/>
              <a:ext cx="7358742" cy="374927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222171" y="2976283"/>
              <a:ext cx="304801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FF0000"/>
                  </a:solidFill>
                  <a:latin typeface="Calibri" panose="020F0502020204030204"/>
                  <a:ea typeface=""/>
                  <a:cs typeface="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22170" y="4446544"/>
              <a:ext cx="304801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FF0000"/>
                  </a:solidFill>
                  <a:latin typeface="Calibri" panose="020F0502020204030204"/>
                  <a:ea typeface=""/>
                  <a:cs typeface="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78626" y="5992297"/>
              <a:ext cx="391888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FF0000"/>
                  </a:solidFill>
                  <a:latin typeface="Calibri" panose="020F0502020204030204"/>
                  <a:ea typeface=""/>
                  <a:cs typeface=""/>
                </a:rPr>
                <a:t>-1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36004" y="4767865"/>
              <a:ext cx="674915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350" b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17226" y="5072134"/>
              <a:ext cx="859973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00B050"/>
                  </a:solidFill>
                  <a:latin typeface="Calibri" panose="020F0502020204030204"/>
                  <a:ea typeface=""/>
                  <a:cs typeface=""/>
                </a:rPr>
                <a:t>0.196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13484" y="4122061"/>
              <a:ext cx="729342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00B050"/>
                  </a:solidFill>
                  <a:latin typeface="Calibri" panose="020F0502020204030204"/>
                  <a:ea typeface=""/>
                  <a:cs typeface=""/>
                </a:rPr>
                <a:t>0.196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68393" y="6540890"/>
              <a:ext cx="729342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00B050"/>
                  </a:solidFill>
                  <a:latin typeface="Calibri" panose="020F0502020204030204"/>
                  <a:ea typeface=""/>
                  <a:cs typeface=""/>
                </a:rPr>
                <a:t>0.196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9899" y="4815877"/>
              <a:ext cx="729342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00B050"/>
                  </a:solidFill>
                  <a:latin typeface="Calibri" panose="020F0502020204030204"/>
                  <a:ea typeface=""/>
                  <a:cs typeface=""/>
                </a:rPr>
                <a:t>0.392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09899" y="3362721"/>
              <a:ext cx="789215" cy="328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350" b="1" dirty="0">
                  <a:solidFill>
                    <a:srgbClr val="00B050"/>
                  </a:solidFill>
                  <a:latin typeface="Calibri" panose="020F0502020204030204"/>
                  <a:ea typeface=""/>
                  <a:cs typeface=""/>
                </a:rPr>
                <a:t>0.196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762400" y="3860311"/>
                  <a:ext cx="1037838" cy="227387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𝒑</m:t>
                        </m:r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𝟐</m:t>
                        </m:r>
                      </m:oMath>
                    </m:oMathPara>
                  </a14:m>
                  <a:endParaRPr lang="en-US" sz="1350" b="1" dirty="0">
                    <a:solidFill>
                      <a:srgbClr val="FF0000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400" y="3860311"/>
                  <a:ext cx="1037838" cy="233909"/>
                </a:xfrm>
                <a:prstGeom prst="rect">
                  <a:avLst/>
                </a:prstGeom>
                <a:blipFill>
                  <a:blip r:embed="rId3"/>
                  <a:stretch>
                    <a:fillRect b="-21277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201595" y="4806534"/>
                  <a:ext cx="787743" cy="454774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𝒛</m:t>
                        </m:r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1350" b="1" dirty="0">
                            <a:solidFill>
                              <a:srgbClr val="FF0000"/>
                            </a:solidFill>
                            <a:latin typeface="Calibri" panose="020F0502020204030204"/>
                            <a:ea typeface=""/>
                            <a:cs typeface=""/>
                          </a:rPr>
                          <m:t>0.73</m:t>
                        </m:r>
                      </m:oMath>
                    </m:oMathPara>
                  </a14:m>
                  <a:endParaRPr lang="en-US" sz="1350" b="1" dirty="0">
                    <a:solidFill>
                      <a:srgbClr val="FF0000"/>
                    </a:solidFill>
                    <a:latin typeface="Calibri" panose="020F0502020204030204"/>
                    <a:ea typeface=""/>
                    <a:cs typeface=""/>
                  </a:endParaRPr>
                </a:p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 b="1" dirty="0">
                    <a:solidFill>
                      <a:prstClr val="black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1595" y="4806534"/>
                  <a:ext cx="787743" cy="467819"/>
                </a:xfrm>
                <a:prstGeom prst="rect">
                  <a:avLst/>
                </a:prstGeom>
                <a:blipFill>
                  <a:blip r:embed="rId4"/>
                  <a:stretch>
                    <a:fillRect r="-629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637562" y="4616952"/>
                  <a:ext cx="1159330" cy="227387"/>
                </a:xfrm>
                <a:prstGeom prst="rect">
                  <a:avLst/>
                </a:prstGeom>
                <a:noFill/>
                <a:ln w="158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𝒒</m:t>
                        </m:r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=</m:t>
                        </m:r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𝟏</m:t>
                        </m:r>
                      </m:oMath>
                    </m:oMathPara>
                  </a14:m>
                  <a:endParaRPr lang="en-US" sz="1350" b="1" dirty="0">
                    <a:solidFill>
                      <a:srgbClr val="FF0000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562" y="4616952"/>
                  <a:ext cx="1159330" cy="245960"/>
                </a:xfrm>
                <a:prstGeom prst="rect">
                  <a:avLst/>
                </a:prstGeom>
                <a:blipFill>
                  <a:blip r:embed="rId5"/>
                  <a:stretch>
                    <a:fillRect b="-16327"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6691122" y="4952532"/>
                  <a:ext cx="667627" cy="5713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fPr>
                          <m:num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𝒅𝒛</m:t>
                            </m:r>
                          </m:num>
                          <m:den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𝒅𝒒</m:t>
                            </m:r>
                          </m:den>
                        </m:f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=</m:t>
                        </m:r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1121" y="4952531"/>
                  <a:ext cx="704152" cy="59064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2714487" y="6444703"/>
                  <a:ext cx="1658947" cy="5713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fPr>
                          <m:num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𝒅𝒛</m:t>
                            </m:r>
                          </m:num>
                          <m:den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b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=</m:t>
                        </m:r>
                        <m:f>
                          <m:f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fPr>
                          <m:num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𝒅𝒛</m:t>
                            </m:r>
                          </m:num>
                          <m:den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𝒅𝒒</m:t>
                            </m:r>
                          </m:den>
                        </m:f>
                        <m:f>
                          <m:f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fPr>
                          <m:num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𝒅𝒒</m:t>
                            </m:r>
                          </m:num>
                          <m:den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bPr>
                              <m:e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=</m:t>
                        </m:r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4487" y="6444703"/>
                  <a:ext cx="1759144" cy="5617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4591928" y="4350356"/>
                  <a:ext cx="1225717" cy="5713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fPr>
                          <m:num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𝒅𝒛</m:t>
                            </m:r>
                          </m:num>
                          <m:den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𝒅𝒑</m:t>
                            </m:r>
                          </m:den>
                        </m:f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=</m:t>
                        </m:r>
                        <m:f>
                          <m:f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fPr>
                          <m:num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𝒅𝒛</m:t>
                            </m:r>
                          </m:num>
                          <m:den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𝒅𝒒</m:t>
                            </m:r>
                          </m:den>
                        </m:f>
                        <m:f>
                          <m:f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fPr>
                          <m:num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𝒅𝒒</m:t>
                            </m:r>
                          </m:num>
                          <m:den>
                            <m: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𝒅𝒑</m:t>
                            </m:r>
                          </m:den>
                        </m:f>
                      </m:oMath>
                    </m:oMathPara>
                  </a14:m>
                  <a:endParaRPr lang="en-US" sz="1350" dirty="0">
                    <a:solidFill>
                      <a:prstClr val="black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1928" y="4350356"/>
                  <a:ext cx="1281862" cy="5617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176082" y="4466195"/>
                <a:ext cx="1285865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𝒅𝒛</m:t>
                          </m:r>
                        </m:num>
                        <m:den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=</m:t>
                      </m:r>
                      <m:f>
                        <m:f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𝒅𝒛</m:t>
                          </m:r>
                        </m:num>
                        <m:den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𝒅𝒑</m:t>
                          </m:r>
                        </m:den>
                      </m:f>
                      <m:f>
                        <m:f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𝒅𝒑</m:t>
                          </m:r>
                        </m:num>
                        <m:den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082" y="4466195"/>
                <a:ext cx="1285865" cy="521938"/>
              </a:xfrm>
              <a:prstGeom prst="rect">
                <a:avLst/>
              </a:prstGeom>
              <a:blipFill rotWithShape="0">
                <a:blip r:embed="rId9"/>
                <a:stretch>
                  <a:fillRect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149032" y="3135876"/>
                <a:ext cx="1359603" cy="521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𝒅𝒛</m:t>
                          </m:r>
                        </m:num>
                        <m:den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"/>
                          <a:cs typeface=""/>
                        </a:rPr>
                        <m:t>=</m:t>
                      </m:r>
                      <m:f>
                        <m:f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𝒅𝒛</m:t>
                          </m:r>
                        </m:num>
                        <m:den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𝒅𝒑</m:t>
                          </m:r>
                        </m:den>
                      </m:f>
                      <m:f>
                        <m:fPr>
                          <m:ctrlP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</m:ctrlPr>
                        </m:fPr>
                        <m:num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𝒅𝒑</m:t>
                          </m:r>
                        </m:num>
                        <m:den>
                          <m:r>
                            <a:rPr lang="en-US" sz="135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"/>
                              <a:cs typeface="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"/>
                                  <a:cs typeface="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032" y="3135876"/>
                <a:ext cx="1359603" cy="521938"/>
              </a:xfrm>
              <a:prstGeom prst="rect">
                <a:avLst/>
              </a:prstGeom>
              <a:blipFill rotWithShape="0">
                <a:blip r:embed="rId10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723720" y="1968687"/>
            <a:ext cx="6392670" cy="710259"/>
            <a:chOff x="936170" y="1222846"/>
            <a:chExt cx="8523559" cy="947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2672514" y="1222846"/>
                  <a:ext cx="5047109" cy="9470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𝑓</m:t>
                        </m:r>
                        <m:d>
                          <m:dPr>
                            <m:ctrlPr>
                              <a:rPr lang="en-US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𝑜</m:t>
                                </m:r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,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𝑜</m:t>
                                </m:r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,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bPr>
                              <m:e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=</m:t>
                        </m:r>
                        <m:f>
                          <m:fPr>
                            <m:ctrlPr>
                              <a:rPr lang="en-US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</m:ctrlPr>
                          </m:fPr>
                          <m:num>
                            <m:r>
                              <a:rPr lang="en-US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1</m:t>
                            </m:r>
                          </m:num>
                          <m:den>
                            <m:r>
                              <a:rPr lang="en-US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"/>
                                <a:cs typeface="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</m:ctrlPr>
                              </m:sSupPr>
                              <m:e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−(</m:t>
                                </m:r>
                                <m:sSub>
                                  <m:sSubPr>
                                    <m:ctrlP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"/>
                                        <a:cs typeface="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"/>
                                    <a:cs typeface="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sz="2100" dirty="0">
                    <a:solidFill>
                      <a:prstClr val="black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2514" y="1222846"/>
                  <a:ext cx="4990918" cy="9162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936170" y="1458686"/>
              <a:ext cx="191588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Gradient of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8091405" y="1458686"/>
                  <a:ext cx="1368324" cy="553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"/>
                            <a:cs typeface=""/>
                          </a:rPr>
                          <m:t>(2,1,1)</m:t>
                        </m:r>
                      </m:oMath>
                    </m:oMathPara>
                  </a14:m>
                  <a:endParaRPr lang="en-US" sz="2100" dirty="0">
                    <a:solidFill>
                      <a:prstClr val="black"/>
                    </a:solidFill>
                    <a:latin typeface="Calibri" panose="020F0502020204030204"/>
                    <a:ea typeface=""/>
                    <a:cs typeface=""/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405" y="1458686"/>
                  <a:ext cx="1308371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7669757" y="1443893"/>
              <a:ext cx="97971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at 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31716" y="2974965"/>
            <a:ext cx="361682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u="sng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Main Idea: </a:t>
            </a:r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Calculate global gradients using chain rule on local gradients</a:t>
            </a:r>
          </a:p>
          <a:p>
            <a:endParaRPr lang="en-US" sz="18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92810" y="5952169"/>
            <a:ext cx="3057953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Backward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333329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2262"/>
            <a:ext cx="7886700" cy="43513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Intra-class variation 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Viewpoint and locational variation 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Scale variation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Background clutter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r="8333"/>
          <a:stretch/>
        </p:blipFill>
        <p:spPr>
          <a:xfrm>
            <a:off x="1278822" y="3640667"/>
            <a:ext cx="2607378" cy="2592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73" y="3609148"/>
            <a:ext cx="2773279" cy="27732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91" y="3609148"/>
            <a:ext cx="1981200" cy="2765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53" y="3640668"/>
            <a:ext cx="1731574" cy="2595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13" y="3642613"/>
            <a:ext cx="2907673" cy="29076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5824" r="20383" b="30843"/>
          <a:stretch/>
        </p:blipFill>
        <p:spPr>
          <a:xfrm>
            <a:off x="4926514" y="3640667"/>
            <a:ext cx="2704432" cy="2934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r="17000"/>
          <a:stretch/>
        </p:blipFill>
        <p:spPr>
          <a:xfrm>
            <a:off x="5298368" y="3511472"/>
            <a:ext cx="1598623" cy="29610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1" r="26000"/>
          <a:stretch/>
        </p:blipFill>
        <p:spPr>
          <a:xfrm>
            <a:off x="1950325" y="3359703"/>
            <a:ext cx="1261215" cy="32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D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Overview of fashion classification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Data collection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Data augmentation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Learning from data</a:t>
            </a:r>
          </a:p>
          <a:p>
            <a:pPr>
              <a:buFont typeface="Arial" charset="0"/>
              <a:buChar char="•"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Image classification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Used </a:t>
            </a:r>
            <a:r>
              <a:rPr lang="en-US" b="1" dirty="0" err="1"/>
              <a:t>Scrapy</a:t>
            </a:r>
            <a:r>
              <a:rPr lang="en-US" dirty="0"/>
              <a:t> tool to search and crawl Macy’s website</a:t>
            </a:r>
          </a:p>
          <a:p>
            <a:pPr>
              <a:buFont typeface="Arial" charset="0"/>
              <a:buChar char="•"/>
            </a:pPr>
            <a:r>
              <a:rPr lang="en-US" dirty="0"/>
              <a:t>Generated a labelled data set of around 3500 images belonging to these categories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90285"/>
              </p:ext>
            </p:extLst>
          </p:nvPr>
        </p:nvGraphicFramePr>
        <p:xfrm>
          <a:off x="1504659" y="3078480"/>
          <a:ext cx="60960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Long-dress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Polo shirts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Short-dress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Trousers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Swimsuit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r="19971"/>
          <a:stretch/>
        </p:blipFill>
        <p:spPr>
          <a:xfrm>
            <a:off x="612702" y="4495800"/>
            <a:ext cx="1037428" cy="2171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r="13433"/>
          <a:stretch/>
        </p:blipFill>
        <p:spPr>
          <a:xfrm>
            <a:off x="1905000" y="4495800"/>
            <a:ext cx="1219200" cy="2080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r="12500"/>
          <a:stretch/>
        </p:blipFill>
        <p:spPr>
          <a:xfrm>
            <a:off x="3379071" y="4495800"/>
            <a:ext cx="1192929" cy="20685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8000"/>
          <a:stretch/>
        </p:blipFill>
        <p:spPr>
          <a:xfrm>
            <a:off x="4803834" y="4495800"/>
            <a:ext cx="1391927" cy="2100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9000"/>
          <a:stretch/>
        </p:blipFill>
        <p:spPr>
          <a:xfrm>
            <a:off x="6420506" y="4495800"/>
            <a:ext cx="748043" cy="2102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9500"/>
          <a:stretch/>
        </p:blipFill>
        <p:spPr>
          <a:xfrm>
            <a:off x="7393294" y="4495800"/>
            <a:ext cx="1359595" cy="21309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84812" y="2739926"/>
            <a:ext cx="373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14 Fashion Categories</a:t>
            </a:r>
          </a:p>
        </p:txBody>
      </p:sp>
    </p:spTree>
    <p:extLst>
      <p:ext uri="{BB962C8B-B14F-4D97-AF65-F5344CB8AC3E}">
        <p14:creationId xmlns:p14="http://schemas.microsoft.com/office/powerpoint/2010/main" val="80853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Calibri" charset="0"/>
                <a:ea typeface="Calibri" charset="0"/>
                <a:cs typeface="Calibri" charset="0"/>
              </a:rPr>
              <a:t>Data augmentation/preprocessing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53350" cy="4351338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1800" dirty="0"/>
              <a:t>Implemented to improve robustness of the classifier</a:t>
            </a:r>
          </a:p>
          <a:p>
            <a:pPr>
              <a:buFont typeface="Arial" charset="0"/>
              <a:buChar char="•"/>
            </a:pPr>
            <a:r>
              <a:rPr lang="en-US" sz="1800" dirty="0"/>
              <a:t>Effects introduced to account for deviations from training data set: </a:t>
            </a:r>
            <a:endParaRPr lang="en-US" sz="1800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Background noise (white background converted to noisy background)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Rotation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Contrast change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Crop to tackle scale variances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Resizing to tackle resolution variances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Image normalization </a:t>
            </a:r>
          </a:p>
          <a:p>
            <a:pPr marL="342900" lvl="1" indent="0">
              <a:buNone/>
            </a:pPr>
            <a:r>
              <a:rPr lang="en-US" dirty="0"/>
              <a:t>         (subtracting the mean from </a:t>
            </a:r>
          </a:p>
          <a:p>
            <a:pPr marL="342900" lvl="1" indent="0">
              <a:buNone/>
            </a:pPr>
            <a:r>
              <a:rPr lang="en-US" dirty="0"/>
              <a:t>           respective RGB channels)</a:t>
            </a:r>
          </a:p>
          <a:p>
            <a:pPr>
              <a:buFont typeface="Arial" charset="0"/>
              <a:buChar char="•"/>
            </a:pPr>
            <a:r>
              <a:rPr lang="en-US" sz="1800" b="1" dirty="0" err="1"/>
              <a:t>scipy</a:t>
            </a:r>
            <a:r>
              <a:rPr lang="en-US" sz="1800" b="1" dirty="0"/>
              <a:t>, </a:t>
            </a:r>
            <a:r>
              <a:rPr lang="en-US" sz="1800" b="1" dirty="0" err="1"/>
              <a:t>scikit</a:t>
            </a:r>
            <a:r>
              <a:rPr lang="en-US" sz="1800" b="1" dirty="0"/>
              <a:t>-image </a:t>
            </a:r>
            <a:r>
              <a:rPr lang="en-US" sz="1800" dirty="0"/>
              <a:t>were used to add the </a:t>
            </a:r>
          </a:p>
          <a:p>
            <a:pPr marL="0" indent="0">
              <a:buNone/>
            </a:pPr>
            <a:r>
              <a:rPr lang="en-US" sz="1800" dirty="0"/>
              <a:t>   above effects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7" t="4146" r="2610" b="8070"/>
          <a:stretch/>
        </p:blipFill>
        <p:spPr>
          <a:xfrm>
            <a:off x="7162800" y="3048000"/>
            <a:ext cx="1876084" cy="2299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048000"/>
            <a:ext cx="1876565" cy="22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3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533733" y="2125266"/>
            <a:ext cx="6057845" cy="3589734"/>
            <a:chOff x="2044977" y="1690688"/>
            <a:chExt cx="8077126" cy="478631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4866" y="1690688"/>
              <a:ext cx="7048647" cy="380567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973790" y="5558717"/>
              <a:ext cx="1895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Hidden Layer-1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6427" y="5558717"/>
              <a:ext cx="1895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Hidden Layer-2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226703" y="4610980"/>
              <a:ext cx="18954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Output Layer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44977" y="5122782"/>
              <a:ext cx="1500188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Input Layer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prstClr val="black"/>
                  </a:solidFill>
                  <a:latin typeface="Calibri" panose="020F0502020204030204"/>
                  <a:ea typeface=""/>
                  <a:cs typeface=""/>
                </a:rPr>
                <a:t>(pixels of each image) </a:t>
              </a: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Multi-layer perceptron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33E799-A874-9B47-8241-8EE297A2EADB}"/>
              </a:ext>
            </a:extLst>
          </p:cNvPr>
          <p:cNvCxnSpPr/>
          <p:nvPr/>
        </p:nvCxnSpPr>
        <p:spPr>
          <a:xfrm>
            <a:off x="1191391" y="2819400"/>
            <a:ext cx="6846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DD47C3-FBB3-284E-B2F2-4B6F3B7C63FC}"/>
              </a:ext>
            </a:extLst>
          </p:cNvPr>
          <p:cNvCxnSpPr/>
          <p:nvPr/>
        </p:nvCxnSpPr>
        <p:spPr>
          <a:xfrm>
            <a:off x="1270236" y="3581400"/>
            <a:ext cx="6846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EAD116-A15C-BF49-BB0B-FA16BED7726C}"/>
              </a:ext>
            </a:extLst>
          </p:cNvPr>
          <p:cNvCxnSpPr/>
          <p:nvPr/>
        </p:nvCxnSpPr>
        <p:spPr>
          <a:xfrm>
            <a:off x="1191391" y="4288904"/>
            <a:ext cx="6846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40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50" y="2125266"/>
            <a:ext cx="5286485" cy="2854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50" y="2126596"/>
            <a:ext cx="5284023" cy="28529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80343" y="5026288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Hidden Layer-1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9821" y="5026288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Hidden Layer-2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70027" y="4315485"/>
            <a:ext cx="14215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Output Layer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33733" y="4673634"/>
            <a:ext cx="1125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Input Layer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(pixels of each image)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67894" y="2380334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11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67895" y="2731105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12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74184" y="310390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13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3786" y="3504543"/>
            <a:ext cx="4123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w</a:t>
            </a:r>
            <a:r>
              <a:rPr lang="en-US" sz="788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14</a:t>
            </a:r>
            <a:endParaRPr lang="en-US" sz="135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Learning from data: Multi-layer perceptron </a:t>
            </a:r>
          </a:p>
        </p:txBody>
      </p:sp>
    </p:spTree>
    <p:extLst>
      <p:ext uri="{BB962C8B-B14F-4D97-AF65-F5344CB8AC3E}">
        <p14:creationId xmlns:p14="http://schemas.microsoft.com/office/powerpoint/2010/main" val="459784244"/>
      </p:ext>
    </p:extLst>
  </p:cSld>
  <p:clrMapOvr>
    <a:masterClrMapping/>
  </p:clrMapOvr>
</p:sld>
</file>

<file path=ppt/theme/theme1.xml><?xml version="1.0" encoding="utf-8"?>
<a:theme xmlns:a="http://schemas.openxmlformats.org/drawingml/2006/main" name="4-3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-3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4-3_UT_Formal_powerpoint</Template>
  <TotalTime>4282</TotalTime>
  <Words>1246</Words>
  <Application>Microsoft Macintosh PowerPoint</Application>
  <PresentationFormat>On-screen Show (4:3)</PresentationFormat>
  <Paragraphs>386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ヒラギノ角ゴ Pro W3</vt:lpstr>
      <vt:lpstr>Arial</vt:lpstr>
      <vt:lpstr>Calibri</vt:lpstr>
      <vt:lpstr>Calibri Light</vt:lpstr>
      <vt:lpstr>Cambria Math</vt:lpstr>
      <vt:lpstr>Times New Roman</vt:lpstr>
      <vt:lpstr>4-3 Light Background</vt:lpstr>
      <vt:lpstr>4-3 White Backgroud</vt:lpstr>
      <vt:lpstr>Office Theme</vt:lpstr>
      <vt:lpstr>2_Office Theme</vt:lpstr>
      <vt:lpstr>3_Office Theme</vt:lpstr>
      <vt:lpstr>Fashion Classification and Detection Using Convolutional Neural Networks</vt:lpstr>
      <vt:lpstr>Fashion Classification Problem</vt:lpstr>
      <vt:lpstr>Applications</vt:lpstr>
      <vt:lpstr>Challenges</vt:lpstr>
      <vt:lpstr>Overview of fashion classification process</vt:lpstr>
      <vt:lpstr>Data collection</vt:lpstr>
      <vt:lpstr>Data augmentation/preprocessing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from data: Convolutional Neural Networks (CNN)</vt:lpstr>
      <vt:lpstr>Learning from data: Convolutional Neural Networks (CNN)</vt:lpstr>
      <vt:lpstr>Learning from data: Convolutional Neural Networks (CNN)</vt:lpstr>
      <vt:lpstr>Learning from data: Convolutional Neural Networks (CNN)</vt:lpstr>
      <vt:lpstr>Learning from data: Convolutional Neural Networks (CNN)</vt:lpstr>
      <vt:lpstr>Learning from data: Convolutional Neural Networks (CNN)</vt:lpstr>
      <vt:lpstr>Steps involved in Training Data</vt:lpstr>
      <vt:lpstr>Using Pre-trained models</vt:lpstr>
      <vt:lpstr>VGG-16 Architecture</vt:lpstr>
      <vt:lpstr>Implementation: Modified VGG-16</vt:lpstr>
      <vt:lpstr>Results using Macy’s data</vt:lpstr>
      <vt:lpstr>Results using Macy’s data</vt:lpstr>
      <vt:lpstr>Results using Macy’s data</vt:lpstr>
      <vt:lpstr>Results for test data after data augmentation</vt:lpstr>
      <vt:lpstr>PowerPoint Presentation</vt:lpstr>
      <vt:lpstr>THANK YOU</vt:lpstr>
      <vt:lpstr>Categories used for labelling</vt:lpstr>
      <vt:lpstr>Gradient Computations based on Computational Graphs </vt:lpstr>
      <vt:lpstr>Gradient Computations based on Computational Graphs 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Steps</dc:title>
  <dc:subject/>
  <dc:creator>ARORA, ARCHIT</dc:creator>
  <cp:keywords/>
  <dc:description/>
  <cp:lastModifiedBy>ARORA, ARCHIT</cp:lastModifiedBy>
  <cp:revision>92</cp:revision>
  <cp:lastPrinted>2011-01-24T02:49:42Z</cp:lastPrinted>
  <dcterms:created xsi:type="dcterms:W3CDTF">2016-11-09T00:32:09Z</dcterms:created>
  <dcterms:modified xsi:type="dcterms:W3CDTF">2018-05-08T09:20:35Z</dcterms:modified>
  <cp:category/>
</cp:coreProperties>
</file>